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7" r:id="rId5"/>
    <p:sldId id="270" r:id="rId6"/>
    <p:sldId id="271" r:id="rId7"/>
    <p:sldId id="272" r:id="rId8"/>
    <p:sldId id="275" r:id="rId9"/>
    <p:sldId id="276" r:id="rId10"/>
    <p:sldId id="277" r:id="rId11"/>
    <p:sldId id="278" r:id="rId12"/>
    <p:sldId id="274" r:id="rId13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je Solle" initials="MS" lastIdx="1" clrIdx="0">
    <p:extLst>
      <p:ext uri="{19B8F6BF-5375-455C-9EA6-DF929625EA0E}">
        <p15:presenceInfo xmlns:p15="http://schemas.microsoft.com/office/powerpoint/2012/main" userId="S::pm.solle@noorderpoort.nl::aa2ec6e0-f6df-41d1-9167-7cd823556c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28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38BD74-03A7-4083-9656-4695B77D0FB3}" type="datetime1">
              <a:rPr lang="nl-NL" smtClean="0"/>
              <a:t>26-9-2019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7814101-8B39-4E53-A2E2-FEE6AEE714ED}" type="datetime1">
              <a:rPr lang="nl-NL" noProof="0" smtClean="0"/>
              <a:t>26-9-2019</a:t>
            </a:fld>
            <a:endParaRPr lang="nl-NL" noProof="0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2230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6567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9972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5164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1592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6838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0749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ee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7" name="Vrije vorm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8" name="Vrije vorm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9" name="Tijdelijke aanduiding voor afbeelding 1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0" name="Tijdelijke aanduiding voor tekst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rie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7" name="Vrije vorm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8" name="Vrije vorm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9" name="Tijdelijke aanduiding voor afbeelding 1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Vrije vorm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3" name="Tijdelijke aanduiding voor afbeelding 1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jf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8" name="Vrije vorm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9" name="Tijdelijke aanduiding voor afbeelding 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0" name="Vrije vorm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1" name="Tijdelijke aanduiding voor afbeelding 10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Vrije vorm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3" name="Tijdelijke aanduiding voor afbeelding 1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4" name="Vrije vorm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0" name="Vrije vorm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21" name="Tijdelijke aanduiding voor afbeelding 20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2FC5D0-A9B6-4A9A-B84B-4C35602B92DC}" type="datetime1">
              <a:rPr lang="nl-NL" noProof="0" smtClean="0"/>
              <a:t>26-9-2019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060A10-9BDB-4A39-8F8E-B3B916D051BD}" type="datetime1">
              <a:rPr lang="nl-NL" noProof="0" smtClean="0"/>
              <a:t>26-9-2019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D8B4BC-A3B7-45E8-B1A9-F67A59EFAC59}" type="datetime1">
              <a:rPr lang="nl-NL" noProof="0" smtClean="0"/>
              <a:t>26-9-2019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BFE02D-3BAB-4EB8-88B9-2E39B88ABF34}" type="datetime1">
              <a:rPr lang="nl-NL" noProof="0" smtClean="0"/>
              <a:t>26-9-2019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5E6550-B4F4-4AB5-8CAF-087A6645B768}" type="datetime1">
              <a:rPr lang="nl-NL" noProof="0" smtClean="0"/>
              <a:t>26-9-2019</a:t>
            </a:fld>
            <a:endParaRPr lang="nl-NL" noProof="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A81FBC-BED1-4C19-88CE-A334CAC51FCC}" type="datetime1">
              <a:rPr lang="nl-NL" noProof="0" smtClean="0"/>
              <a:t>26-9-2019</a:t>
            </a:fld>
            <a:endParaRPr lang="nl-NL" noProof="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325EDF-C77D-4ADB-9AAC-3506B89C42F0}" type="datetime1">
              <a:rPr lang="nl-NL" noProof="0" smtClean="0"/>
              <a:t>26-9-2019</a:t>
            </a:fld>
            <a:endParaRPr lang="nl-NL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9B60BA-C05D-4614-B1D5-78DEE3FA06F1}" type="datetime1">
              <a:rPr lang="nl-NL" noProof="0" smtClean="0"/>
              <a:t>26-9-2019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12" name="Tijdelijke aanduiding voor afbeelding 11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3F05B5-B324-4AF2-B010-1DAE32D4D6C8}" type="datetime1">
              <a:rPr lang="nl-NL" noProof="0" smtClean="0"/>
              <a:t>26-9-2019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B643632B-0514-4618-8243-558B1A6931C2}" type="datetime1">
              <a:rPr lang="nl-NL" noProof="0" smtClean="0"/>
              <a:t>26-9-2019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Introductie keuzedeel Jeugd- en Opvoedhulp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nl-NL" dirty="0"/>
              <a:t>Module A </a:t>
            </a: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85000" lnSpcReduction="20000"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Check aanwezigheid</a:t>
            </a:r>
          </a:p>
          <a:p>
            <a:pPr marL="285750" indent="-285750">
              <a:buFontTx/>
              <a:buChar char="-"/>
            </a:pPr>
            <a:r>
              <a:rPr lang="nl-NL" dirty="0"/>
              <a:t>Introductie keuzedeel</a:t>
            </a:r>
          </a:p>
          <a:p>
            <a:pPr marL="285750" indent="-285750">
              <a:buFontTx/>
              <a:buChar char="-"/>
            </a:pPr>
            <a:r>
              <a:rPr lang="nl-NL" dirty="0"/>
              <a:t>Modules</a:t>
            </a:r>
          </a:p>
          <a:p>
            <a:pPr marL="285750" indent="-285750">
              <a:buFontTx/>
              <a:buChar char="-"/>
            </a:pPr>
            <a:r>
              <a:rPr lang="nl-NL" dirty="0"/>
              <a:t>Toetsing</a:t>
            </a:r>
          </a:p>
          <a:p>
            <a:pPr marL="285750" indent="-285750">
              <a:buFontTx/>
              <a:buChar char="-"/>
            </a:pPr>
            <a:r>
              <a:rPr lang="nl-NL" dirty="0"/>
              <a:t>Inhoud komende weken</a:t>
            </a:r>
          </a:p>
          <a:p>
            <a:pPr marL="285750" indent="-285750">
              <a:buFontTx/>
              <a:buChar char="-"/>
            </a:pPr>
            <a:r>
              <a:rPr lang="nl-NL" dirty="0"/>
              <a:t>Speeddaten</a:t>
            </a:r>
          </a:p>
          <a:p>
            <a:pPr marL="285750" indent="-285750">
              <a:buFontTx/>
              <a:buChar char="-"/>
            </a:pPr>
            <a:r>
              <a:rPr lang="nl-NL"/>
              <a:t>Check licentie?</a:t>
            </a:r>
            <a:endParaRPr lang="nl-NL" dirty="0"/>
          </a:p>
          <a:p>
            <a:pPr rtl="0"/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85000" lnSpcReduction="20000"/>
          </a:bodyPr>
          <a:lstStyle/>
          <a:p>
            <a:pPr rtl="0"/>
            <a:r>
              <a:rPr lang="nl-NL" dirty="0"/>
              <a:t>Doelen?</a:t>
            </a:r>
          </a:p>
          <a:p>
            <a:pPr rtl="0"/>
            <a:endParaRPr lang="nl-NL" dirty="0"/>
          </a:p>
          <a:p>
            <a:pPr rtl="0"/>
            <a:r>
              <a:rPr lang="nl-NL" dirty="0"/>
              <a:t>Aan het eind van deze eerste les, weet je:</a:t>
            </a:r>
          </a:p>
          <a:p>
            <a:pPr rtl="0"/>
            <a:r>
              <a:rPr lang="nl-NL" dirty="0"/>
              <a:t>Welke modules het keuzedeel kent</a:t>
            </a:r>
          </a:p>
          <a:p>
            <a:pPr rtl="0"/>
            <a:r>
              <a:rPr lang="nl-NL" dirty="0"/>
              <a:t>Welke toetsing plaats vindt aan het eind van iedere module</a:t>
            </a:r>
          </a:p>
          <a:p>
            <a:pPr rtl="0"/>
            <a:r>
              <a:rPr lang="nl-NL" dirty="0"/>
              <a:t>Hoe je de wiki kunt vinden</a:t>
            </a:r>
          </a:p>
          <a:p>
            <a:pPr rtl="0"/>
            <a:r>
              <a:rPr lang="nl-NL" dirty="0"/>
              <a:t>Wat er van jou verwacht wordt in de komende weken</a:t>
            </a:r>
          </a:p>
        </p:txBody>
      </p:sp>
    </p:spTree>
    <p:extLst>
      <p:ext uri="{BB962C8B-B14F-4D97-AF65-F5344CB8AC3E}">
        <p14:creationId xmlns:p14="http://schemas.microsoft.com/office/powerpoint/2010/main" val="13599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Introductie keuzedeel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 dirty="0"/>
              <a:t>Alleen: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3180598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nl-NL" dirty="0"/>
              <a:t>Je hebt gekozen voor dit keuzedeel, geef voor jezelf antwoord op de volgende vragen:</a:t>
            </a:r>
          </a:p>
          <a:p>
            <a:pPr rtl="0"/>
            <a:r>
              <a:rPr lang="nl-NL" dirty="0"/>
              <a:t>Waarom dit keuzedeel?</a:t>
            </a:r>
          </a:p>
          <a:p>
            <a:pPr rtl="0"/>
            <a:r>
              <a:rPr lang="nl-NL" dirty="0"/>
              <a:t>Wat verwacht je hiervan?</a:t>
            </a:r>
          </a:p>
          <a:p>
            <a:pPr rtl="0"/>
            <a:r>
              <a:rPr lang="nl-NL" dirty="0"/>
              <a:t>Wat wil je leren?</a:t>
            </a:r>
          </a:p>
          <a:p>
            <a:pPr rtl="0"/>
            <a:r>
              <a:rPr lang="nl-NL" dirty="0"/>
              <a:t>Wat is jouw rol hierin?</a:t>
            </a:r>
          </a:p>
          <a:p>
            <a:pPr rtl="0"/>
            <a:r>
              <a:rPr lang="nl-NL" dirty="0"/>
              <a:t>Hoe zorg jij ervoor dat dit keuzedeel een succes wordt?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 rtlCol="0"/>
          <a:lstStyle/>
          <a:p>
            <a:pPr rtl="0"/>
            <a:r>
              <a:rPr lang="nl-NL" dirty="0"/>
              <a:t>In tweetallen: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 rtlCol="0">
            <a:normAutofit fontScale="92500" lnSpcReduction="20000"/>
          </a:bodyPr>
          <a:lstStyle/>
          <a:p>
            <a:pPr rtl="0"/>
            <a:r>
              <a:rPr lang="nl-NL" dirty="0"/>
              <a:t>Jullie hebben de vragen hiernaast zonet voor jezelf beantwoord.</a:t>
            </a:r>
          </a:p>
          <a:p>
            <a:pPr rtl="0"/>
            <a:r>
              <a:rPr lang="nl-NL" dirty="0"/>
              <a:t>Kies een maatje in de klas, die je nog niet zo goed kent</a:t>
            </a:r>
          </a:p>
          <a:p>
            <a:pPr rtl="0"/>
            <a:r>
              <a:rPr lang="nl-NL" dirty="0"/>
              <a:t>Bespreek je antwoorden met elkaar</a:t>
            </a:r>
          </a:p>
          <a:p>
            <a:pPr rtl="0"/>
            <a:r>
              <a:rPr lang="nl-NL" dirty="0"/>
              <a:t>Wat valt op?</a:t>
            </a:r>
          </a:p>
        </p:txBody>
      </p:sp>
    </p:spTree>
    <p:extLst>
      <p:ext uri="{BB962C8B-B14F-4D97-AF65-F5344CB8AC3E}">
        <p14:creationId xmlns:p14="http://schemas.microsoft.com/office/powerpoint/2010/main" val="145773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Modules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4EBB8DF-F24B-45AE-AD7A-F50E7ED66180}"/>
              </a:ext>
            </a:extLst>
          </p:cNvPr>
          <p:cNvSpPr txBox="1"/>
          <p:nvPr/>
        </p:nvSpPr>
        <p:spPr>
          <a:xfrm>
            <a:off x="1127448" y="1772816"/>
            <a:ext cx="91450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nl-NL" sz="2000" dirty="0"/>
              <a:t>Het keuzedeel bestaat uit 3 modules/delen:</a:t>
            </a:r>
          </a:p>
          <a:p>
            <a:pPr marL="342900" indent="-342900">
              <a:buFontTx/>
              <a:buChar char="-"/>
            </a:pPr>
            <a:endParaRPr lang="nl-NL" sz="2000" dirty="0"/>
          </a:p>
          <a:p>
            <a:pPr marL="342900" indent="-342900">
              <a:buFontTx/>
              <a:buChar char="-"/>
            </a:pPr>
            <a:r>
              <a:rPr lang="nl-NL" sz="2000" dirty="0"/>
              <a:t>Deel A gaat in grote lijnen over de jeugdige individueel en in een groep ondersteunen.</a:t>
            </a:r>
          </a:p>
          <a:p>
            <a:pPr marL="342900" indent="-342900">
              <a:buFontTx/>
              <a:buChar char="-"/>
            </a:pPr>
            <a:endParaRPr lang="nl-NL" sz="2000" dirty="0"/>
          </a:p>
          <a:p>
            <a:pPr marL="342900" indent="-342900">
              <a:buFontTx/>
              <a:buChar char="-"/>
            </a:pPr>
            <a:r>
              <a:rPr lang="nl-NL" sz="2000" dirty="0"/>
              <a:t>Deel B gaat in op het systeem ondersteunen bij de opvoeding.</a:t>
            </a:r>
          </a:p>
          <a:p>
            <a:pPr marL="342900" indent="-342900">
              <a:buFontTx/>
              <a:buChar char="-"/>
            </a:pPr>
            <a:endParaRPr lang="nl-NL" sz="2000" dirty="0"/>
          </a:p>
          <a:p>
            <a:pPr marL="342900" indent="-342900">
              <a:buFontTx/>
              <a:buChar char="-"/>
            </a:pPr>
            <a:r>
              <a:rPr lang="nl-NL" sz="2000" dirty="0"/>
              <a:t>Deel C gaat over het afstemmen met andere jeugd- en opvoedprofessionals.</a:t>
            </a:r>
          </a:p>
        </p:txBody>
      </p:sp>
    </p:spTree>
    <p:extLst>
      <p:ext uri="{BB962C8B-B14F-4D97-AF65-F5344CB8AC3E}">
        <p14:creationId xmlns:p14="http://schemas.microsoft.com/office/powerpoint/2010/main" val="309357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Modules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4EBB8DF-F24B-45AE-AD7A-F50E7ED66180}"/>
              </a:ext>
            </a:extLst>
          </p:cNvPr>
          <p:cNvSpPr txBox="1"/>
          <p:nvPr/>
        </p:nvSpPr>
        <p:spPr>
          <a:xfrm>
            <a:off x="1127448" y="1772816"/>
            <a:ext cx="91450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nl-NL" sz="2000" dirty="0"/>
              <a:t>De modules duren 20 weken (een half jaar) en worden ook ieder half jaar afgesloten. </a:t>
            </a:r>
          </a:p>
          <a:p>
            <a:pPr marL="342900" indent="-342900">
              <a:buFontTx/>
              <a:buChar char="-"/>
            </a:pPr>
            <a:endParaRPr lang="nl-NL" sz="2000" dirty="0"/>
          </a:p>
          <a:p>
            <a:pPr marL="342900" indent="-342900">
              <a:buFontTx/>
              <a:buChar char="-"/>
            </a:pPr>
            <a:r>
              <a:rPr lang="nl-NL" sz="2000" dirty="0"/>
              <a:t>De afronding is voor iedere module verschillend, afhankelijk van de inhoud van de module zelf. </a:t>
            </a:r>
          </a:p>
          <a:p>
            <a:pPr marL="342900" indent="-342900">
              <a:buFontTx/>
              <a:buChar char="-"/>
            </a:pPr>
            <a:endParaRPr lang="nl-NL" sz="2000" dirty="0"/>
          </a:p>
          <a:p>
            <a:pPr marL="342900" indent="-342900">
              <a:buFontTx/>
              <a:buChar char="-"/>
            </a:pPr>
            <a:r>
              <a:rPr lang="nl-NL" sz="2000" dirty="0"/>
              <a:t>De afronding van deel C is een examenonderdeel en deze zal je ook terugvinden op je diploma. De afronding van deel A en B zijn voorwaardelijk voor de voortgang.</a:t>
            </a:r>
          </a:p>
          <a:p>
            <a:pPr marL="342900" indent="-342900">
              <a:buFontTx/>
              <a:buChar char="-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35108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204682-4429-4623-AE1F-8DC1B29AA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Toetsing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9BB9A37-DC7A-4554-856D-7CE9E6A59338}"/>
              </a:ext>
            </a:extLst>
          </p:cNvPr>
          <p:cNvSpPr txBox="1"/>
          <p:nvPr/>
        </p:nvSpPr>
        <p:spPr>
          <a:xfrm>
            <a:off x="1127448" y="1916832"/>
            <a:ext cx="90730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modules worden afzonderlijk getoetst en afgerond.</a:t>
            </a:r>
          </a:p>
          <a:p>
            <a:endParaRPr lang="nl-NL" dirty="0"/>
          </a:p>
          <a:p>
            <a:r>
              <a:rPr lang="nl-NL" dirty="0"/>
              <a:t>Opdracht: Ga in tweetallen op zoek naar de toetsing van de modules. Deze vindt je in de wiki.</a:t>
            </a:r>
          </a:p>
          <a:p>
            <a:endParaRPr lang="nl-NL" dirty="0"/>
          </a:p>
          <a:p>
            <a:r>
              <a:rPr lang="nl-NL" dirty="0"/>
              <a:t>Module A: Kennistoets + casus uitdiepen en filmen</a:t>
            </a:r>
          </a:p>
          <a:p>
            <a:endParaRPr lang="nl-NL" dirty="0"/>
          </a:p>
          <a:p>
            <a:r>
              <a:rPr lang="nl-NL" dirty="0"/>
              <a:t>Module B: Oefenexamen + casus uitdiepen en filmen</a:t>
            </a:r>
          </a:p>
          <a:p>
            <a:endParaRPr lang="nl-NL" dirty="0"/>
          </a:p>
          <a:p>
            <a:r>
              <a:rPr lang="nl-NL" dirty="0"/>
              <a:t>Module C: Examen</a:t>
            </a:r>
          </a:p>
        </p:txBody>
      </p:sp>
    </p:spTree>
    <p:extLst>
      <p:ext uri="{BB962C8B-B14F-4D97-AF65-F5344CB8AC3E}">
        <p14:creationId xmlns:p14="http://schemas.microsoft.com/office/powerpoint/2010/main" val="398350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Inhoud komende weken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4EBB8DF-F24B-45AE-AD7A-F50E7ED66180}"/>
              </a:ext>
            </a:extLst>
          </p:cNvPr>
          <p:cNvSpPr txBox="1"/>
          <p:nvPr/>
        </p:nvSpPr>
        <p:spPr>
          <a:xfrm>
            <a:off x="1127448" y="1772816"/>
            <a:ext cx="91450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nl-NL" sz="2000" dirty="0"/>
              <a:t>In de lessen: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Werken aan opdrachten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Theorie (ontvangen en zelf geven)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Casussen uitdiepen en verwerken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Zelf casussen schrijven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Ruimte voor inbreng vanuit de stage en de praktijk</a:t>
            </a:r>
          </a:p>
          <a:p>
            <a:pPr marL="342900" indent="-342900">
              <a:buFontTx/>
              <a:buChar char="-"/>
            </a:pPr>
            <a:endParaRPr lang="nl-NL" sz="2000" dirty="0"/>
          </a:p>
          <a:p>
            <a:pPr marL="342900" indent="-342900">
              <a:buFontTx/>
              <a:buChar char="-"/>
            </a:pPr>
            <a:endParaRPr lang="nl-NL" sz="2000" dirty="0"/>
          </a:p>
          <a:p>
            <a:pPr marL="342900" indent="-342900">
              <a:buFontTx/>
              <a:buChar char="-"/>
            </a:pPr>
            <a:r>
              <a:rPr lang="nl-NL" sz="2000" dirty="0"/>
              <a:t>We maken ALTIJD gebruik van de wiki. Link: ….</a:t>
            </a:r>
            <a:br>
              <a:rPr lang="nl-NL" sz="2000" dirty="0"/>
            </a:br>
            <a:r>
              <a:rPr lang="nl-NL" sz="2000" dirty="0"/>
              <a:t>Sla deze op als favoriet!</a:t>
            </a:r>
          </a:p>
          <a:p>
            <a:pPr marL="342900" indent="-342900">
              <a:buFontTx/>
              <a:buChar char="-"/>
            </a:pPr>
            <a:endParaRPr lang="nl-NL" sz="2000" dirty="0"/>
          </a:p>
          <a:p>
            <a:pPr marL="342900" indent="-342900">
              <a:buFontTx/>
              <a:buChar char="-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79292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F58D5A-DEC0-4B74-9614-11F315801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Speeddaten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ECE43A0-CB4A-4CCD-BC75-DF3EF5025900}"/>
              </a:ext>
            </a:extLst>
          </p:cNvPr>
          <p:cNvSpPr txBox="1"/>
          <p:nvPr/>
        </p:nvSpPr>
        <p:spPr>
          <a:xfrm>
            <a:off x="1055440" y="1988840"/>
            <a:ext cx="105851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Ga staan en vindt een plekje in de klas</a:t>
            </a:r>
          </a:p>
          <a:p>
            <a:endParaRPr lang="nl-NL" dirty="0"/>
          </a:p>
          <a:p>
            <a:r>
              <a:rPr lang="nl-NL" dirty="0"/>
              <a:t>Per ronde 1 minuut</a:t>
            </a:r>
          </a:p>
          <a:p>
            <a:endParaRPr lang="nl-NL" dirty="0"/>
          </a:p>
          <a:p>
            <a:r>
              <a:rPr lang="nl-NL" dirty="0"/>
              <a:t>Iedere minuut spreek je iemand anders</a:t>
            </a:r>
          </a:p>
          <a:p>
            <a:endParaRPr lang="nl-NL" dirty="0"/>
          </a:p>
          <a:p>
            <a:r>
              <a:rPr lang="nl-NL" dirty="0"/>
              <a:t>Persoon A vraagt aan persoon B en persoon B vraagt aan persoon A</a:t>
            </a:r>
          </a:p>
          <a:p>
            <a:endParaRPr lang="nl-NL" dirty="0"/>
          </a:p>
          <a:p>
            <a:r>
              <a:rPr lang="nl-NL" dirty="0"/>
              <a:t>De vraag:</a:t>
            </a:r>
          </a:p>
          <a:p>
            <a:r>
              <a:rPr lang="nl-NL" dirty="0"/>
              <a:t>Heb jij al hulp mogen bieden aan jeugdigen en opvoeders?</a:t>
            </a:r>
          </a:p>
          <a:p>
            <a:r>
              <a:rPr lang="nl-NL" dirty="0"/>
              <a:t>Bij antwoord ‘ja’: Wat voor hulp?		Bij antwoord ‘nee’: Wat verwacht je te kunnen doen?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500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Afsluiting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nl-NL" dirty="0"/>
              <a:t>Volgende week: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 rtlCol="0">
            <a:normAutofit fontScale="92500" lnSpcReduction="20000"/>
          </a:bodyPr>
          <a:lstStyle/>
          <a:p>
            <a:r>
              <a:rPr lang="nl-NL" dirty="0"/>
              <a:t>Doelen?</a:t>
            </a:r>
          </a:p>
          <a:p>
            <a:endParaRPr lang="nl-NL" dirty="0"/>
          </a:p>
          <a:p>
            <a:r>
              <a:rPr lang="nl-NL" dirty="0"/>
              <a:t>Aan het eind van deze eerste les, weet je:</a:t>
            </a:r>
          </a:p>
          <a:p>
            <a:r>
              <a:rPr lang="nl-NL" dirty="0"/>
              <a:t>Welke modules het keuzedeel kent</a:t>
            </a:r>
          </a:p>
          <a:p>
            <a:r>
              <a:rPr lang="nl-NL" dirty="0"/>
              <a:t>Welke toetsing plaats vindt aan het eind van iedere module</a:t>
            </a:r>
          </a:p>
          <a:p>
            <a:r>
              <a:rPr lang="nl-NL" dirty="0"/>
              <a:t>Hoe je de wiki kunt vinden</a:t>
            </a:r>
          </a:p>
          <a:p>
            <a:r>
              <a:rPr lang="nl-NL" dirty="0"/>
              <a:t>Wat er van jou verwacht wordt in de komende weken</a:t>
            </a:r>
          </a:p>
          <a:p>
            <a:pPr rt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294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riendjes, formaat 16 x 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7123_TF03896101 - Copy" id="{C0EF2753-B4B9-4979-AA89-C9983F3B49D6}" vid="{7E42FDA8-E506-40F8-9A1E-06A022A5D3F9}"/>
    </a:ext>
  </a:extLst>
</a:theme>
</file>

<file path=ppt/theme/theme2.xml><?xml version="1.0" encoding="utf-8"?>
<a:theme xmlns:a="http://schemas.openxmlformats.org/drawingml/2006/main" name="Office-th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02347D77697643BBFD99302BF64673" ma:contentTypeVersion="10" ma:contentTypeDescription="Een nieuw document maken." ma:contentTypeScope="" ma:versionID="78ac85ac2f283fc41906ebe7f4a9b559">
  <xsd:schema xmlns:xsd="http://www.w3.org/2001/XMLSchema" xmlns:xs="http://www.w3.org/2001/XMLSchema" xmlns:p="http://schemas.microsoft.com/office/2006/metadata/properties" xmlns:ns3="b68dea8c-8914-43cb-bb4a-3d3300d15efd" xmlns:ns4="244de58e-76bd-4fa7-ac74-2161ed167b2b" targetNamespace="http://schemas.microsoft.com/office/2006/metadata/properties" ma:root="true" ma:fieldsID="1ef3f6f0cd5173217bf58dd780df4820" ns3:_="" ns4:_="">
    <xsd:import namespace="b68dea8c-8914-43cb-bb4a-3d3300d15efd"/>
    <xsd:import namespace="244de58e-76bd-4fa7-ac74-2161ed167b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8dea8c-8914-43cb-bb4a-3d3300d15e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de58e-76bd-4fa7-ac74-2161ed167b2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A15C6C-6BB6-4DB6-B7D6-7F14EAB2CC5C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b68dea8c-8914-43cb-bb4a-3d3300d15efd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244de58e-76bd-4fa7-ac74-2161ed167b2b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B82326-2D66-4F64-B730-B37F59BC6B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8dea8c-8914-43cb-bb4a-3d3300d15efd"/>
    <ds:schemaRef ds:uri="244de58e-76bd-4fa7-ac74-2161ed167b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Onderwijspresentatie, ontwerp met kinderen op het schoolplein, album (breedbeeld)</Template>
  <TotalTime>20</TotalTime>
  <Words>476</Words>
  <Application>Microsoft Office PowerPoint</Application>
  <PresentationFormat>Breedbeeld</PresentationFormat>
  <Paragraphs>93</Paragraphs>
  <Slides>9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Vriendjes, formaat 16 x 9</vt:lpstr>
      <vt:lpstr>Introductie keuzedeel Jeugd- en Opvoedhulp</vt:lpstr>
      <vt:lpstr>Programma</vt:lpstr>
      <vt:lpstr>Introductie keuzedeel</vt:lpstr>
      <vt:lpstr>Modules</vt:lpstr>
      <vt:lpstr>Modules</vt:lpstr>
      <vt:lpstr>Toetsing</vt:lpstr>
      <vt:lpstr>Inhoud komende weken</vt:lpstr>
      <vt:lpstr>Speeddaten</vt:lpstr>
      <vt:lpstr>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Introductie keuzedeel Jeugd- en Opvoedhulp</dc:title>
  <dc:creator>Marije Solle</dc:creator>
  <cp:keywords/>
  <cp:lastModifiedBy>Marije Solle</cp:lastModifiedBy>
  <cp:revision>3</cp:revision>
  <dcterms:created xsi:type="dcterms:W3CDTF">2019-09-26T15:31:09Z</dcterms:created>
  <dcterms:modified xsi:type="dcterms:W3CDTF">2019-09-26T15:51:23Z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0x0101009202347D77697643BBFD99302BF64673</vt:lpwstr>
  </property>
</Properties>
</file>